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6" r:id="rId4"/>
    <p:sldId id="281" r:id="rId5"/>
    <p:sldId id="286" r:id="rId6"/>
    <p:sldId id="287" r:id="rId7"/>
    <p:sldId id="293" r:id="rId8"/>
    <p:sldId id="289" r:id="rId9"/>
    <p:sldId id="290" r:id="rId10"/>
    <p:sldId id="294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hriar Ratul" initials="SR" lastIdx="1" clrIdx="0">
    <p:extLst>
      <p:ext uri="{19B8F6BF-5375-455C-9EA6-DF929625EA0E}">
        <p15:presenceInfo xmlns:p15="http://schemas.microsoft.com/office/powerpoint/2012/main" userId="035f48dde5f2fa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F86"/>
    <a:srgbClr val="2CA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0" y="3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B3F67-43A7-48FF-BD8F-7FBA8B53D450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99E37-E2E0-42DB-81F1-8CA5BA4AA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6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1AB90-E97A-4B24-BFB6-7FE6894F69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5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01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D01A-3A83-4FC5-BE25-D65380CCA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5A402-B98F-4362-85D7-5B626DB78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1EF69-3B26-4554-873A-B7A50063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AA096-87B1-4D30-BF2F-710F11B9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1F4D-F587-4DF1-A995-6CF035F1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8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4302-7B51-47A0-AB0D-A6FCA27B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517EA-9719-4DA6-B83E-6FFDB8E45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5512B-02B7-48FA-966D-45BD252E1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EC0BD-B789-43A2-B182-EE83BB5B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83AD8-99E4-4DC7-B2E1-D8E027E29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9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AD4D3-2FAD-4743-8A1F-51837EADC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29D7C-8BF8-427D-B1BB-9ACFF61CF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7B9FE-C343-4A6A-AD73-C6871CE76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4BEF4-C335-4384-84A1-F8DECCAC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878D-0863-4521-B14B-F92BDEB9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3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711200" y="2108200"/>
            <a:ext cx="10871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8000" b="1" i="0" u="none" strike="noStrike" cap="none">
                <a:solidFill>
                  <a:schemeClr val="lt1"/>
                </a:solidFill>
              </a:defRPr>
            </a:lvl1pPr>
            <a:lvl2pPr marL="0" marR="0" lvl="1" indent="-11853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11853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11853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11853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11853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11853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11853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11853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11200" y="3225800"/>
            <a:ext cx="108712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3200" b="0" i="0" u="none" strike="noStrike" cap="none">
                <a:solidFill>
                  <a:srgbClr val="002060"/>
                </a:solidFill>
              </a:defRPr>
            </a:lvl1pPr>
            <a:lvl2pPr marL="609585" marR="0" lvl="1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17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0" algn="ctr" rtl="0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8339" marR="0" lvl="4" indent="0" algn="ctr" rtl="0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924" marR="0" lvl="5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7509" marR="0" lvl="6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7093" marR="0" lvl="7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6678" marR="0" lvl="8" indent="0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184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589F-B364-46B3-9B5C-D2BABF03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6710-9A0D-4E64-A900-A24CA21C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BFD6D-37F1-40A7-B976-9133D505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6FF6B-511A-43C1-BA2C-BCC09613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73FFF-7BF4-4293-A9E4-1A6BC895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8BAC-2AED-4A4D-B381-05E62F02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9C1ED-B758-48D4-9FBE-1256D9113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9026D-58B5-477E-8058-CE6E70721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28E1C-AE78-4EA3-9017-83D711D2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E33D4-C975-42E0-BDA7-808FC296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2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6BD4-CC5D-4CB2-9BD6-B2B0BA8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EBC8-7157-4548-AB69-578D9D66D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997D3-8945-41E1-A47E-AED9AF86B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3CB04-A2C5-41D2-A137-86F9175D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95D02-2D47-4178-83CB-26CCE140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56D6F-D740-49AB-9E88-C8C20987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5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5D05-6C14-4B05-9ED0-226F99EB2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D69CB-77DC-44B8-87A7-4F172A7D8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C50CD-9FD7-4A62-807F-8163EF67E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FC003-D1FB-4C44-B100-CFEEF857B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0AE86-8F0E-4AF7-B2D7-99FAC1316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A35AE9-48FA-495C-9716-EA5BE570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B13D31-F62E-4E0D-B30F-564B8BE78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AEECD-7F60-44E0-ACE4-C9BECE76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0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53C8-1F17-4136-AEFD-0AA93FF8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F4792-6ABD-4949-9DFC-D54B457A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1CEB2-A9DD-4339-A44A-47FF5DE9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91B0A-356A-4790-9CB4-E6F744EA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2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6BF78-A1C9-442C-A343-51B67BBB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1211F-904C-4430-812E-98E9487A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35D82-1B9C-4F04-B08A-6F492CEA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3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C898-BEF8-49D7-BECD-CAED5CA7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0DBD-282A-4688-A2CC-B79368C61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2A71F-FE7C-4AB9-AB4E-4536FF2A1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1095-87C3-4DD3-BF8B-06009A43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CB889-1C6F-4227-8CB2-B9941727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2D1AF-263A-4E4F-87C8-A53CB798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E645-DEB6-4277-A7B6-7DA89CBC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6FC832-D249-492C-8B0E-B4072F13E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BE02A-3310-42F7-806B-A98AD0CA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1ACB5-D8EC-414F-9A97-8FE7B105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A80C9-03AD-4071-BFD5-EE6D5C51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7E23B-4EBD-4755-BBC3-2BBEE4FC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8BE104-8FAA-4018-9605-5D80C0C5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63683-DFC3-42D6-A02E-A63C02864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1ABCC-CCCF-4FB0-B218-785950173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6F189-40A4-4CEF-BD8D-E6061BBF24C7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EE9E3-0B49-4CD4-A356-433EFECDB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02AD2-0E2F-4EFF-9D14-6BE0D4349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50158-67B2-45F3-B485-87625FE4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8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target.com/searchnetworking/feature/A-deep-dive-into-the-differences-between-4G-and-5G-networks#:~:text=The%20biggest%20difference%20between%204G,such%20as%20faster%20download%20speeds." TargetMode="External"/><Relationship Id="rId3" Type="http://schemas.openxmlformats.org/officeDocument/2006/relationships/image" Target="../media/image3.svg"/><Relationship Id="rId7" Type="http://schemas.openxmlformats.org/officeDocument/2006/relationships/hyperlink" Target="https://www.cisco.com/c/en/us/solutions/what-is-5g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qualcomm.com/5g/what-is-5g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sv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gi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78859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7096698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444587">
            <a:off x="3165710" y="5575679"/>
            <a:ext cx="5291879" cy="6157823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6001875" y="4551803"/>
            <a:ext cx="5388393" cy="0"/>
          </a:xfrm>
          <a:prstGeom prst="line">
            <a:avLst/>
          </a:prstGeom>
          <a:ln w="38100" cap="flat">
            <a:gradFill>
              <a:gsLst>
                <a:gs pos="0">
                  <a:srgbClr val="FE41D0">
                    <a:alpha val="100000"/>
                  </a:srgbClr>
                </a:gs>
                <a:gs pos="100000">
                  <a:srgbClr val="FF6F38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4571267" y="63354"/>
            <a:ext cx="879003" cy="879003"/>
            <a:chOff x="0" y="0"/>
            <a:chExt cx="1758006" cy="175800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758006" cy="1758006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6360" tIns="26360" rIns="26360" bIns="26360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362354" y="375916"/>
              <a:ext cx="1033299" cy="1006175"/>
            </a:xfrm>
            <a:custGeom>
              <a:avLst/>
              <a:gdLst/>
              <a:ahLst/>
              <a:cxnLst/>
              <a:rect l="l" t="t" r="r" b="b"/>
              <a:pathLst>
                <a:path w="1033299" h="1006175">
                  <a:moveTo>
                    <a:pt x="0" y="0"/>
                  </a:moveTo>
                  <a:lnTo>
                    <a:pt x="1033299" y="0"/>
                  </a:lnTo>
                  <a:lnTo>
                    <a:pt x="1033299" y="1006175"/>
                  </a:lnTo>
                  <a:lnTo>
                    <a:pt x="0" y="1006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-2485859" y="8483"/>
            <a:ext cx="6998185" cy="6319553"/>
            <a:chOff x="0" y="0"/>
            <a:chExt cx="1116669" cy="10083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6669" cy="1008382"/>
            </a:xfrm>
            <a:custGeom>
              <a:avLst/>
              <a:gdLst/>
              <a:ahLst/>
              <a:cxnLst/>
              <a:rect l="l" t="t" r="r" b="b"/>
              <a:pathLst>
                <a:path w="1116669" h="1008382">
                  <a:moveTo>
                    <a:pt x="913469" y="0"/>
                  </a:moveTo>
                  <a:lnTo>
                    <a:pt x="0" y="0"/>
                  </a:lnTo>
                  <a:lnTo>
                    <a:pt x="203200" y="1008382"/>
                  </a:lnTo>
                  <a:lnTo>
                    <a:pt x="1116669" y="1008382"/>
                  </a:lnTo>
                  <a:lnTo>
                    <a:pt x="913469" y="0"/>
                  </a:lnTo>
                  <a:close/>
                </a:path>
              </a:pathLst>
            </a:custGeom>
            <a:gradFill rotWithShape="1">
              <a:gsLst>
                <a:gs pos="0">
                  <a:srgbClr val="FE41D0">
                    <a:alpha val="100000"/>
                  </a:srgbClr>
                </a:gs>
                <a:gs pos="100000">
                  <a:srgbClr val="FF6F3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0"/>
              <a:ext cx="913469" cy="100838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grpSp>
        <p:nvGrpSpPr>
          <p:cNvPr id="27" name="Group 27"/>
          <p:cNvGrpSpPr/>
          <p:nvPr/>
        </p:nvGrpSpPr>
        <p:grpSpPr>
          <a:xfrm rot="-444587">
            <a:off x="-3945262" y="-2619166"/>
            <a:ext cx="5291879" cy="6157823"/>
            <a:chOff x="0" y="0"/>
            <a:chExt cx="6985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0" name="Freeform 30"/>
          <p:cNvSpPr/>
          <p:nvPr/>
        </p:nvSpPr>
        <p:spPr>
          <a:xfrm flipH="1">
            <a:off x="-472585" y="2096969"/>
            <a:ext cx="3641915" cy="3160085"/>
          </a:xfrm>
          <a:custGeom>
            <a:avLst/>
            <a:gdLst/>
            <a:ahLst/>
            <a:cxnLst/>
            <a:rect l="l" t="t" r="r" b="b"/>
            <a:pathLst>
              <a:path w="6054352" h="5691091">
                <a:moveTo>
                  <a:pt x="6054353" y="0"/>
                </a:moveTo>
                <a:lnTo>
                  <a:pt x="0" y="0"/>
                </a:lnTo>
                <a:lnTo>
                  <a:pt x="0" y="5691091"/>
                </a:lnTo>
                <a:lnTo>
                  <a:pt x="6054353" y="5691091"/>
                </a:lnTo>
                <a:lnTo>
                  <a:pt x="605435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pic>
        <p:nvPicPr>
          <p:cNvPr id="1029" name="Picture 5" descr="Differential equations, linear algebra, mathematical analysis, mathematical statistics, sinusoid graph icon - Download on Iconfinder">
            <a:extLst>
              <a:ext uri="{FF2B5EF4-FFF2-40B4-BE49-F238E27FC236}">
                <a16:creationId xmlns:a16="http://schemas.microsoft.com/office/drawing/2014/main" id="{37C06E06-F143-47E3-B1F1-230ECFC0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45" y="4770703"/>
            <a:ext cx="1502207" cy="15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DA1086-248A-4439-AC6E-8BA48BF33CA8}"/>
              </a:ext>
            </a:extLst>
          </p:cNvPr>
          <p:cNvSpPr txBox="1"/>
          <p:nvPr/>
        </p:nvSpPr>
        <p:spPr>
          <a:xfrm>
            <a:off x="4979141" y="1650764"/>
            <a:ext cx="7248470" cy="166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/>
              <a:t>Title : Empowering Data Communication with 5G Technology</a:t>
            </a:r>
            <a:endParaRPr lang="en-US" sz="3600" b="1" dirty="0">
              <a:latin typeface="Impact" panose="020B0806030902050204" pitchFamily="34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9" name="Freeform 3">
            <a:extLst>
              <a:ext uri="{FF2B5EF4-FFF2-40B4-BE49-F238E27FC236}">
                <a16:creationId xmlns:a16="http://schemas.microsoft.com/office/drawing/2014/main" id="{7C6DAD1A-A46A-4E60-8F87-719329A128C8}"/>
              </a:ext>
            </a:extLst>
          </p:cNvPr>
          <p:cNvSpPr/>
          <p:nvPr/>
        </p:nvSpPr>
        <p:spPr>
          <a:xfrm rot="-10800000">
            <a:off x="7041173" y="247596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AutoShape 16">
            <a:extLst>
              <a:ext uri="{FF2B5EF4-FFF2-40B4-BE49-F238E27FC236}">
                <a16:creationId xmlns:a16="http://schemas.microsoft.com/office/drawing/2014/main" id="{378453D4-516A-43A2-9659-1D36C565E991}"/>
              </a:ext>
            </a:extLst>
          </p:cNvPr>
          <p:cNvSpPr/>
          <p:nvPr/>
        </p:nvSpPr>
        <p:spPr>
          <a:xfrm>
            <a:off x="7362641" y="6242983"/>
            <a:ext cx="3312413" cy="0"/>
          </a:xfrm>
          <a:prstGeom prst="line">
            <a:avLst/>
          </a:prstGeom>
          <a:ln w="38100" cap="flat">
            <a:gradFill>
              <a:gsLst>
                <a:gs pos="0">
                  <a:srgbClr val="FE41D0">
                    <a:alpha val="100000"/>
                  </a:srgbClr>
                </a:gs>
                <a:gs pos="100000">
                  <a:srgbClr val="FF6F38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E3317CDA-4DC3-44A7-90D0-5BE5C0A7216D}"/>
              </a:ext>
            </a:extLst>
          </p:cNvPr>
          <p:cNvSpPr txBox="1"/>
          <p:nvPr/>
        </p:nvSpPr>
        <p:spPr>
          <a:xfrm>
            <a:off x="6130334" y="4510821"/>
            <a:ext cx="3946492" cy="1010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32"/>
              </a:lnSpc>
            </a:pPr>
            <a:r>
              <a:rPr lang="en-US" sz="667" b="1" dirty="0">
                <a:solidFill>
                  <a:srgbClr val="010118"/>
                </a:solidFill>
                <a:latin typeface="TT Norms"/>
              </a:rPr>
              <a:t>Course title : </a:t>
            </a:r>
            <a:r>
              <a:rPr lang="en-US" sz="667" b="1" dirty="0">
                <a:solidFill>
                  <a:srgbClr val="37474F"/>
                </a:solidFill>
                <a:latin typeface="Arial Narrow" panose="020B0606020202030204" pitchFamily="34" charset="0"/>
              </a:rPr>
              <a:t>Theory of Computation  </a:t>
            </a:r>
          </a:p>
          <a:p>
            <a:pPr>
              <a:lnSpc>
                <a:spcPts val="2832"/>
              </a:lnSpc>
            </a:pPr>
            <a:endParaRPr lang="en-US" sz="667" b="1" dirty="0">
              <a:solidFill>
                <a:srgbClr val="37474F"/>
              </a:solidFill>
              <a:latin typeface="Poppins" panose="00000500000000000000" pitchFamily="2" charset="0"/>
            </a:endParaRPr>
          </a:p>
          <a:p>
            <a:pPr>
              <a:lnSpc>
                <a:spcPts val="2832"/>
              </a:lnSpc>
            </a:pPr>
            <a:endParaRPr lang="en-US" sz="667" b="1" dirty="0">
              <a:solidFill>
                <a:srgbClr val="010118"/>
              </a:solidFill>
              <a:latin typeface="TT Norms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09F9A992-2A9B-4EB7-B6D6-626F8F4325B1}"/>
              </a:ext>
            </a:extLst>
          </p:cNvPr>
          <p:cNvSpPr txBox="1"/>
          <p:nvPr/>
        </p:nvSpPr>
        <p:spPr>
          <a:xfrm>
            <a:off x="6130629" y="5468398"/>
            <a:ext cx="3314595" cy="82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33" b="1" dirty="0">
                <a:solidFill>
                  <a:srgbClr val="010118"/>
                </a:solidFill>
                <a:latin typeface="TT Norms" panose="020B0604020202020204" charset="0"/>
              </a:rPr>
              <a:t>Course code</a:t>
            </a:r>
            <a:r>
              <a:rPr lang="en-US" sz="5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: CSE_228</a:t>
            </a:r>
          </a:p>
        </p:txBody>
      </p:sp>
      <p:sp>
        <p:nvSpPr>
          <p:cNvPr id="43" name="Freeform 20">
            <a:extLst>
              <a:ext uri="{FF2B5EF4-FFF2-40B4-BE49-F238E27FC236}">
                <a16:creationId xmlns:a16="http://schemas.microsoft.com/office/drawing/2014/main" id="{82D08C44-F19B-4CF3-90CF-ADF77D3685FE}"/>
              </a:ext>
            </a:extLst>
          </p:cNvPr>
          <p:cNvSpPr/>
          <p:nvPr/>
        </p:nvSpPr>
        <p:spPr>
          <a:xfrm flipH="1" flipV="1">
            <a:off x="4239015" y="1397991"/>
            <a:ext cx="590069" cy="424849"/>
          </a:xfrm>
          <a:custGeom>
            <a:avLst/>
            <a:gdLst/>
            <a:ahLst/>
            <a:cxnLst/>
            <a:rect l="l" t="t" r="r" b="b"/>
            <a:pathLst>
              <a:path w="885103" h="637274">
                <a:moveTo>
                  <a:pt x="885103" y="637275"/>
                </a:moveTo>
                <a:lnTo>
                  <a:pt x="0" y="637275"/>
                </a:lnTo>
                <a:lnTo>
                  <a:pt x="0" y="0"/>
                </a:lnTo>
                <a:lnTo>
                  <a:pt x="885103" y="0"/>
                </a:lnTo>
                <a:lnTo>
                  <a:pt x="885103" y="637275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82F242D-B672-4526-8A5C-4857ADF7B4D3}"/>
              </a:ext>
            </a:extLst>
          </p:cNvPr>
          <p:cNvSpPr/>
          <p:nvPr/>
        </p:nvSpPr>
        <p:spPr>
          <a:xfrm>
            <a:off x="-2814221" y="28811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BECE9C26-2EF9-4F48-A258-4963856EE65F}"/>
              </a:ext>
            </a:extLst>
          </p:cNvPr>
          <p:cNvSpPr/>
          <p:nvPr/>
        </p:nvSpPr>
        <p:spPr>
          <a:xfrm rot="-10800000">
            <a:off x="9754384" y="-2565501"/>
            <a:ext cx="6858001" cy="7118286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2FA53373-B478-44AE-94CF-052C56BD4484}"/>
              </a:ext>
            </a:extLst>
          </p:cNvPr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DAE68A8-9541-44AF-AB22-A8B1C36DEAC0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DD7D0489-AB50-4840-9F81-B1F15FC9FE5D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13">
            <a:extLst>
              <a:ext uri="{FF2B5EF4-FFF2-40B4-BE49-F238E27FC236}">
                <a16:creationId xmlns:a16="http://schemas.microsoft.com/office/drawing/2014/main" id="{B9B5210B-9B8B-42B0-84BD-87FE8263C67F}"/>
              </a:ext>
            </a:extLst>
          </p:cNvPr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85B2B157-F0F6-4429-9992-A7FAEA61947C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DF7337B3-8739-4F23-8320-44A518499239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27">
            <a:extLst>
              <a:ext uri="{FF2B5EF4-FFF2-40B4-BE49-F238E27FC236}">
                <a16:creationId xmlns:a16="http://schemas.microsoft.com/office/drawing/2014/main" id="{60ADC2A7-B0CC-40FF-90D1-AEC133381242}"/>
              </a:ext>
            </a:extLst>
          </p:cNvPr>
          <p:cNvGrpSpPr/>
          <p:nvPr/>
        </p:nvGrpSpPr>
        <p:grpSpPr>
          <a:xfrm rot="-444587">
            <a:off x="-3945262" y="-2619166"/>
            <a:ext cx="5291879" cy="6157823"/>
            <a:chOff x="0" y="0"/>
            <a:chExt cx="698500" cy="812800"/>
          </a:xfrm>
        </p:grpSpPr>
        <p:sp>
          <p:nvSpPr>
            <p:cNvPr id="16" name="Freeform 28">
              <a:extLst>
                <a:ext uri="{FF2B5EF4-FFF2-40B4-BE49-F238E27FC236}">
                  <a16:creationId xmlns:a16="http://schemas.microsoft.com/office/drawing/2014/main" id="{0A1C4703-B033-4670-933D-E221CD100DCC}"/>
                </a:ext>
              </a:extLst>
            </p:cNvPr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17" name="TextBox 29">
              <a:extLst>
                <a:ext uri="{FF2B5EF4-FFF2-40B4-BE49-F238E27FC236}">
                  <a16:creationId xmlns:a16="http://schemas.microsoft.com/office/drawing/2014/main" id="{7A84D587-B0BE-405D-9D59-B20B03DA382D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4326D9ED-C106-4581-A104-53B7A60B8D85}"/>
              </a:ext>
            </a:extLst>
          </p:cNvPr>
          <p:cNvSpPr/>
          <p:nvPr/>
        </p:nvSpPr>
        <p:spPr>
          <a:xfrm rot="-10800000">
            <a:off x="9034986" y="194756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5222C358-CA78-4D73-8831-E824537E60E1}"/>
              </a:ext>
            </a:extLst>
          </p:cNvPr>
          <p:cNvGrpSpPr/>
          <p:nvPr/>
        </p:nvGrpSpPr>
        <p:grpSpPr>
          <a:xfrm>
            <a:off x="-264621" y="-222083"/>
            <a:ext cx="16549179" cy="8880768"/>
            <a:chOff x="-1536157" y="-620872"/>
            <a:chExt cx="6261902" cy="3279104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778F479-B453-4C0B-B25E-1B24F884EC78}"/>
                </a:ext>
              </a:extLst>
            </p:cNvPr>
            <p:cNvSpPr/>
            <p:nvPr/>
          </p:nvSpPr>
          <p:spPr>
            <a:xfrm>
              <a:off x="-1536157" y="-620872"/>
              <a:ext cx="4725745" cy="2658232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2223FB8-517D-4476-ABF5-30E22EA9FEA8}"/>
                </a:ext>
              </a:extLst>
            </p:cNvPr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C7DD91C-F4AF-43E3-ABCC-6FADA9EDF5C5}"/>
              </a:ext>
            </a:extLst>
          </p:cNvPr>
          <p:cNvSpPr txBox="1"/>
          <p:nvPr/>
        </p:nvSpPr>
        <p:spPr>
          <a:xfrm>
            <a:off x="602426" y="443559"/>
            <a:ext cx="499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References: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450BC2-93F5-4F33-9ABE-AAEC3DA85013}"/>
              </a:ext>
            </a:extLst>
          </p:cNvPr>
          <p:cNvSpPr txBox="1"/>
          <p:nvPr/>
        </p:nvSpPr>
        <p:spPr>
          <a:xfrm>
            <a:off x="865539" y="1238380"/>
            <a:ext cx="8290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“Qualcomm”, &lt;&lt;</a:t>
            </a:r>
            <a:r>
              <a:rPr lang="en-US" sz="2000" dirty="0">
                <a:hlinkClick r:id="rId6"/>
              </a:rPr>
              <a:t>https://www.qualcomm.com/5g/what-is-5g</a:t>
            </a:r>
            <a:r>
              <a:rPr lang="en-US" sz="2000" dirty="0"/>
              <a:t>&gt;&gt; last accessed 30 October 2024, at 7:27 pm.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73ECA-26A9-4B73-82C8-C530237F49A1}"/>
              </a:ext>
            </a:extLst>
          </p:cNvPr>
          <p:cNvSpPr txBox="1"/>
          <p:nvPr/>
        </p:nvSpPr>
        <p:spPr>
          <a:xfrm>
            <a:off x="865538" y="2034922"/>
            <a:ext cx="8290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[2] “Cisco”, &lt;&lt;</a:t>
            </a:r>
            <a:r>
              <a:rPr lang="en-US" sz="2000" dirty="0">
                <a:hlinkClick r:id="rId7"/>
              </a:rPr>
              <a:t>https://www.cisco.com/c/en/us/solutions/what-is-5g.html</a:t>
            </a:r>
            <a:r>
              <a:rPr lang="en-US" sz="2000" dirty="0"/>
              <a:t>&gt;&gt; last accessed 30 October 2024, at 9 pm.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232E25-DC95-4FA9-B881-CE5218E58373}"/>
              </a:ext>
            </a:extLst>
          </p:cNvPr>
          <p:cNvSpPr txBox="1"/>
          <p:nvPr/>
        </p:nvSpPr>
        <p:spPr>
          <a:xfrm>
            <a:off x="865538" y="3014409"/>
            <a:ext cx="82901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[3] “TechTarget”,</a:t>
            </a:r>
          </a:p>
          <a:p>
            <a:r>
              <a:rPr lang="en-US" sz="2000" dirty="0"/>
              <a:t>&lt;&lt;</a:t>
            </a:r>
            <a:r>
              <a:rPr lang="en-US" sz="2000" dirty="0">
                <a:hlinkClick r:id="rId8"/>
              </a:rPr>
              <a:t>https://www.techtarget.com/searchnetworking/feature/A-deep-dive-into-the-differences-between-4G-and-5G-networks#:~:text=The%20biggest%20difference%20between%204G,such%20as%20faster%20download%20speeds.</a:t>
            </a:r>
            <a:r>
              <a:rPr lang="en-US" sz="2000" dirty="0"/>
              <a:t>&gt;&gt; last accessed 29 October 2024, at 6.51 pm.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FED528-8456-41EB-8DB4-551C739DC845}"/>
              </a:ext>
            </a:extLst>
          </p:cNvPr>
          <p:cNvSpPr txBox="1"/>
          <p:nvPr/>
        </p:nvSpPr>
        <p:spPr>
          <a:xfrm>
            <a:off x="865539" y="5203153"/>
            <a:ext cx="82901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[4] “</a:t>
            </a:r>
            <a:r>
              <a:rPr lang="en-US" sz="2000" dirty="0" err="1"/>
              <a:t>Youtube</a:t>
            </a:r>
            <a:r>
              <a:rPr lang="en-US" sz="2000" dirty="0"/>
              <a:t>”, &lt;&lt; https://www.youtube.com/watch?v=mo1lNRKnayA &gt;&gt; last accessed 30 October 2024, at 11.58 pm . From “3.88 to 6.10” second</a:t>
            </a:r>
          </a:p>
        </p:txBody>
      </p:sp>
    </p:spTree>
    <p:extLst>
      <p:ext uri="{BB962C8B-B14F-4D97-AF65-F5344CB8AC3E}">
        <p14:creationId xmlns:p14="http://schemas.microsoft.com/office/powerpoint/2010/main" val="71626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3"/>
          <p:cNvSpPr txBox="1">
            <a:spLocks noGrp="1"/>
          </p:cNvSpPr>
          <p:nvPr>
            <p:ph type="ctrTitle"/>
          </p:nvPr>
        </p:nvSpPr>
        <p:spPr>
          <a:xfrm>
            <a:off x="508000" y="2006600"/>
            <a:ext cx="107696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PH"/>
              <a:t>Thank You</a:t>
            </a:r>
            <a:endParaRPr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B619E81-649C-44EB-BA5E-9AB781838195}"/>
              </a:ext>
            </a:extLst>
          </p:cNvPr>
          <p:cNvSpPr/>
          <p:nvPr/>
        </p:nvSpPr>
        <p:spPr>
          <a:xfrm>
            <a:off x="-1878859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7520749-BA33-4D77-8E1B-DAE0263A2606}"/>
              </a:ext>
            </a:extLst>
          </p:cNvPr>
          <p:cNvSpPr/>
          <p:nvPr/>
        </p:nvSpPr>
        <p:spPr>
          <a:xfrm rot="-10800000">
            <a:off x="7096698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2D473F38-F52F-4B50-92A6-CE4C44C7A6B6}"/>
              </a:ext>
            </a:extLst>
          </p:cNvPr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B240E431-B8B8-4050-82BA-A0E53FA2AEC1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7" name="TextBox 12">
              <a:extLst>
                <a:ext uri="{FF2B5EF4-FFF2-40B4-BE49-F238E27FC236}">
                  <a16:creationId xmlns:a16="http://schemas.microsoft.com/office/drawing/2014/main" id="{30E6AC13-7280-4A10-8265-45AD6E4677FD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AD007E37-5B55-4B6D-8B3F-E134E7F65843}"/>
              </a:ext>
            </a:extLst>
          </p:cNvPr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2D1E036D-1AD3-46EB-8FA5-B18867800E70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47D604DB-DB41-4474-B788-49C112F42A0B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27">
            <a:extLst>
              <a:ext uri="{FF2B5EF4-FFF2-40B4-BE49-F238E27FC236}">
                <a16:creationId xmlns:a16="http://schemas.microsoft.com/office/drawing/2014/main" id="{9775F5C3-7848-4A8E-988F-398353726173}"/>
              </a:ext>
            </a:extLst>
          </p:cNvPr>
          <p:cNvGrpSpPr/>
          <p:nvPr/>
        </p:nvGrpSpPr>
        <p:grpSpPr>
          <a:xfrm rot="-444587">
            <a:off x="-3945262" y="-2619166"/>
            <a:ext cx="5291879" cy="6157823"/>
            <a:chOff x="0" y="0"/>
            <a:chExt cx="698500" cy="812800"/>
          </a:xfrm>
        </p:grpSpPr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20DB2B02-D36C-4BBE-B1C6-8921FCF7E1EF}"/>
                </a:ext>
              </a:extLst>
            </p:cNvPr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DC9D812E-46B9-47B2-9010-FACEA3B834E1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4" name="Freeform 3">
            <a:extLst>
              <a:ext uri="{FF2B5EF4-FFF2-40B4-BE49-F238E27FC236}">
                <a16:creationId xmlns:a16="http://schemas.microsoft.com/office/drawing/2014/main" id="{15C8889F-9B2B-4527-84D4-95D1DFC7A18F}"/>
              </a:ext>
            </a:extLst>
          </p:cNvPr>
          <p:cNvSpPr/>
          <p:nvPr/>
        </p:nvSpPr>
        <p:spPr>
          <a:xfrm rot="-10800000">
            <a:off x="7041173" y="247596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AF2FBA4F-96B9-4B2D-A652-116268ACAC92}"/>
              </a:ext>
            </a:extLst>
          </p:cNvPr>
          <p:cNvGrpSpPr/>
          <p:nvPr/>
        </p:nvGrpSpPr>
        <p:grpSpPr>
          <a:xfrm>
            <a:off x="59173" y="144779"/>
            <a:ext cx="13148827" cy="6858001"/>
            <a:chOff x="0" y="0"/>
            <a:chExt cx="4725745" cy="2658232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F83A083-C784-4157-9C37-832F96B9F028}"/>
                </a:ext>
              </a:extLst>
            </p:cNvPr>
            <p:cNvSpPr/>
            <p:nvPr/>
          </p:nvSpPr>
          <p:spPr>
            <a:xfrm>
              <a:off x="0" y="0"/>
              <a:ext cx="4725745" cy="2658232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B83EF701-CABD-4E41-88E4-ADAE86B24CEE}"/>
                </a:ext>
              </a:extLst>
            </p:cNvPr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720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>
            <a:extLst>
              <a:ext uri="{FF2B5EF4-FFF2-40B4-BE49-F238E27FC236}">
                <a16:creationId xmlns:a16="http://schemas.microsoft.com/office/drawing/2014/main" id="{47514AAF-B4D6-411A-AF69-80F0898C7F1D}"/>
              </a:ext>
            </a:extLst>
          </p:cNvPr>
          <p:cNvSpPr/>
          <p:nvPr/>
        </p:nvSpPr>
        <p:spPr>
          <a:xfrm rot="-10800000">
            <a:off x="7041173" y="247596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20A6D69-C5AE-4C8F-B86C-B97582A64DFF}"/>
              </a:ext>
            </a:extLst>
          </p:cNvPr>
          <p:cNvGrpSpPr/>
          <p:nvPr/>
        </p:nvGrpSpPr>
        <p:grpSpPr>
          <a:xfrm>
            <a:off x="248733" y="-24320"/>
            <a:ext cx="13231340" cy="7150005"/>
            <a:chOff x="0" y="0"/>
            <a:chExt cx="4725745" cy="2658232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763E27A-E41B-455D-B903-E01891CDB818}"/>
                </a:ext>
              </a:extLst>
            </p:cNvPr>
            <p:cNvSpPr/>
            <p:nvPr/>
          </p:nvSpPr>
          <p:spPr>
            <a:xfrm>
              <a:off x="0" y="0"/>
              <a:ext cx="4725745" cy="2658232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32EA7BC9-1199-4547-81D3-E4735999C003}"/>
                </a:ext>
              </a:extLst>
            </p:cNvPr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2">
            <a:extLst>
              <a:ext uri="{FF2B5EF4-FFF2-40B4-BE49-F238E27FC236}">
                <a16:creationId xmlns:a16="http://schemas.microsoft.com/office/drawing/2014/main" id="{85DCE81C-3E7B-4DD8-8EDF-E438C990B226}"/>
              </a:ext>
            </a:extLst>
          </p:cNvPr>
          <p:cNvSpPr/>
          <p:nvPr/>
        </p:nvSpPr>
        <p:spPr>
          <a:xfrm>
            <a:off x="10780195" y="-44408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F7412-2C3D-4669-AF67-0044B8A3BB2A}"/>
              </a:ext>
            </a:extLst>
          </p:cNvPr>
          <p:cNvSpPr txBox="1"/>
          <p:nvPr/>
        </p:nvSpPr>
        <p:spPr>
          <a:xfrm>
            <a:off x="1207121" y="1265169"/>
            <a:ext cx="506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 Lt" pitchFamily="2" charset="0"/>
                <a:cs typeface="Times New Roman" panose="02020603050405020304" pitchFamily="18" charset="0"/>
              </a:rPr>
              <a:t>Submitted To,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503DE-6CB1-EB1D-657A-118571746892}"/>
              </a:ext>
            </a:extLst>
          </p:cNvPr>
          <p:cNvSpPr txBox="1"/>
          <p:nvPr/>
        </p:nvSpPr>
        <p:spPr>
          <a:xfrm>
            <a:off x="1051803" y="2337768"/>
            <a:ext cx="390344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Professor Dr. Md.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Fokhray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  Hossain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Professor, Department of Computer Science &amp; Engineering (CSE)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Daffodil International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CD3D4-C25E-CEA6-D190-1DCF35B307ED}"/>
              </a:ext>
            </a:extLst>
          </p:cNvPr>
          <p:cNvSpPr txBox="1"/>
          <p:nvPr/>
        </p:nvSpPr>
        <p:spPr>
          <a:xfrm>
            <a:off x="5830109" y="1315676"/>
            <a:ext cx="506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 Lt" pitchFamily="2" charset="0"/>
                <a:cs typeface="Times New Roman" panose="02020603050405020304" pitchFamily="18" charset="0"/>
              </a:rPr>
              <a:t>Submitted by,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7878-8A0D-4AEE-89EC-8A896F14749F}"/>
              </a:ext>
            </a:extLst>
          </p:cNvPr>
          <p:cNvSpPr txBox="1"/>
          <p:nvPr/>
        </p:nvSpPr>
        <p:spPr>
          <a:xfrm>
            <a:off x="6096000" y="2031021"/>
            <a:ext cx="5789008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Name: Md Nazmul Islam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ID:0242310005101183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Section: 64_B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Department of CSE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Daffodil International University</a:t>
            </a:r>
          </a:p>
        </p:txBody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F69626AF-0E0C-4D0C-BC2F-0EEDB5C65802}"/>
              </a:ext>
            </a:extLst>
          </p:cNvPr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0D65176-2BF1-4BE1-AFCF-AF411E2020B6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95652B83-1E93-4FEF-A6CA-677F93BC919D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8" name="Group 27">
            <a:extLst>
              <a:ext uri="{FF2B5EF4-FFF2-40B4-BE49-F238E27FC236}">
                <a16:creationId xmlns:a16="http://schemas.microsoft.com/office/drawing/2014/main" id="{B02A9C0E-8A6A-480C-AB6B-1AE78AAAFE8D}"/>
              </a:ext>
            </a:extLst>
          </p:cNvPr>
          <p:cNvGrpSpPr/>
          <p:nvPr/>
        </p:nvGrpSpPr>
        <p:grpSpPr>
          <a:xfrm rot="-444587">
            <a:off x="-5898453" y="-2616542"/>
            <a:ext cx="5291879" cy="6157823"/>
            <a:chOff x="0" y="0"/>
            <a:chExt cx="698500" cy="812800"/>
          </a:xfrm>
        </p:grpSpPr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E7AFF60A-DCF3-4B74-9EB1-928B27D42739}"/>
                </a:ext>
              </a:extLst>
            </p:cNvPr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C0EAB19A-0925-42AF-B866-7A4858E75EFC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83830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800000">
            <a:off x="7706531" y="449632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1878859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02846" y="104557"/>
            <a:ext cx="12192000" cy="6858000"/>
            <a:chOff x="0" y="0"/>
            <a:chExt cx="4725745" cy="26582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25745" cy="2658232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 rot="-444587">
            <a:off x="3165710" y="5575679"/>
            <a:ext cx="5291879" cy="6157823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6001875" y="4902200"/>
            <a:ext cx="5388393" cy="0"/>
          </a:xfrm>
          <a:prstGeom prst="line">
            <a:avLst/>
          </a:prstGeom>
          <a:ln w="38100" cap="flat">
            <a:gradFill>
              <a:gsLst>
                <a:gs pos="0">
                  <a:srgbClr val="FE41D0">
                    <a:alpha val="100000"/>
                  </a:srgbClr>
                </a:gs>
                <a:gs pos="100000">
                  <a:srgbClr val="FF6F38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4571267" y="63354"/>
            <a:ext cx="879003" cy="879003"/>
            <a:chOff x="0" y="0"/>
            <a:chExt cx="1758006" cy="175800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758006" cy="1758006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6360" tIns="26360" rIns="26360" bIns="26360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362354" y="375916"/>
              <a:ext cx="1033299" cy="1006175"/>
            </a:xfrm>
            <a:custGeom>
              <a:avLst/>
              <a:gdLst/>
              <a:ahLst/>
              <a:cxnLst/>
              <a:rect l="l" t="t" r="r" b="b"/>
              <a:pathLst>
                <a:path w="1033299" h="1006175">
                  <a:moveTo>
                    <a:pt x="0" y="0"/>
                  </a:moveTo>
                  <a:lnTo>
                    <a:pt x="1033299" y="0"/>
                  </a:lnTo>
                  <a:lnTo>
                    <a:pt x="1033299" y="1006175"/>
                  </a:lnTo>
                  <a:lnTo>
                    <a:pt x="0" y="1006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5027080" y="3257390"/>
            <a:ext cx="641986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32"/>
              </a:lnSpc>
            </a:pPr>
            <a:r>
              <a:rPr lang="en-US" sz="2667" b="1" dirty="0">
                <a:solidFill>
                  <a:srgbClr val="010118"/>
                </a:solidFill>
                <a:latin typeface="Franklin Gothic Book" panose="020B0503020102020204" pitchFamily="34" charset="0"/>
              </a:rPr>
              <a:t>Course title </a:t>
            </a:r>
            <a:r>
              <a:rPr lang="en-US" sz="2400" b="1" dirty="0">
                <a:solidFill>
                  <a:srgbClr val="010118"/>
                </a:solidFill>
                <a:latin typeface="Franklin Gothic Book" panose="020B0503020102020204" pitchFamily="34" charset="0"/>
              </a:rPr>
              <a:t>: Data Communication</a:t>
            </a:r>
            <a:r>
              <a:rPr lang="en-US" sz="2400" b="1" dirty="0">
                <a:solidFill>
                  <a:srgbClr val="37474F"/>
                </a:solidFill>
                <a:latin typeface="Franklin Gothic Book" panose="020B0503020102020204" pitchFamily="34" charset="0"/>
              </a:rPr>
              <a:t> </a:t>
            </a:r>
          </a:p>
          <a:p>
            <a:pPr>
              <a:lnSpc>
                <a:spcPts val="2832"/>
              </a:lnSpc>
            </a:pPr>
            <a:endParaRPr lang="en-US" sz="2400" b="1" dirty="0">
              <a:solidFill>
                <a:srgbClr val="37474F"/>
              </a:solidFill>
              <a:latin typeface="Franklin Gothic Book" panose="020B0503020102020204" pitchFamily="34" charset="0"/>
            </a:endParaRPr>
          </a:p>
          <a:p>
            <a:pPr>
              <a:lnSpc>
                <a:spcPts val="2832"/>
              </a:lnSpc>
            </a:pPr>
            <a:endParaRPr lang="en-US" sz="2400" b="1" dirty="0">
              <a:solidFill>
                <a:srgbClr val="010118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-2485859" y="8483"/>
            <a:ext cx="6998185" cy="6319553"/>
            <a:chOff x="0" y="0"/>
            <a:chExt cx="1116669" cy="10083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6669" cy="1008382"/>
            </a:xfrm>
            <a:custGeom>
              <a:avLst/>
              <a:gdLst/>
              <a:ahLst/>
              <a:cxnLst/>
              <a:rect l="l" t="t" r="r" b="b"/>
              <a:pathLst>
                <a:path w="1116669" h="1008382">
                  <a:moveTo>
                    <a:pt x="913469" y="0"/>
                  </a:moveTo>
                  <a:lnTo>
                    <a:pt x="0" y="0"/>
                  </a:lnTo>
                  <a:lnTo>
                    <a:pt x="203200" y="1008382"/>
                  </a:lnTo>
                  <a:lnTo>
                    <a:pt x="1116669" y="1008382"/>
                  </a:lnTo>
                  <a:lnTo>
                    <a:pt x="913469" y="0"/>
                  </a:lnTo>
                  <a:close/>
                </a:path>
              </a:pathLst>
            </a:custGeom>
            <a:gradFill rotWithShape="1">
              <a:gsLst>
                <a:gs pos="0">
                  <a:srgbClr val="FE41D0">
                    <a:alpha val="100000"/>
                  </a:srgbClr>
                </a:gs>
                <a:gs pos="100000">
                  <a:srgbClr val="FF6F3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0"/>
              <a:ext cx="913469" cy="100838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grpSp>
        <p:nvGrpSpPr>
          <p:cNvPr id="27" name="Group 27"/>
          <p:cNvGrpSpPr/>
          <p:nvPr/>
        </p:nvGrpSpPr>
        <p:grpSpPr>
          <a:xfrm rot="-444587">
            <a:off x="-3945262" y="-2619166"/>
            <a:ext cx="5291879" cy="6157823"/>
            <a:chOff x="0" y="0"/>
            <a:chExt cx="6985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DA1086-248A-4439-AC6E-8BA48BF33CA8}"/>
              </a:ext>
            </a:extLst>
          </p:cNvPr>
          <p:cNvSpPr txBox="1"/>
          <p:nvPr/>
        </p:nvSpPr>
        <p:spPr>
          <a:xfrm>
            <a:off x="5516449" y="1701800"/>
            <a:ext cx="538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Empowering Data Communication with 5G Technology</a:t>
            </a:r>
            <a:endParaRPr lang="en-US" sz="1333" dirty="0"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7EAD7709-A32E-438E-9C37-3DCC7B27BFBC}"/>
              </a:ext>
            </a:extLst>
          </p:cNvPr>
          <p:cNvSpPr txBox="1"/>
          <p:nvPr/>
        </p:nvSpPr>
        <p:spPr>
          <a:xfrm>
            <a:off x="5027079" y="4237223"/>
            <a:ext cx="5391944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rgbClr val="010118"/>
                </a:solidFill>
                <a:latin typeface="Google Sans"/>
              </a:rPr>
              <a:t>Course code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/>
              </a:rPr>
              <a:t>:   CSE_225</a:t>
            </a:r>
          </a:p>
        </p:txBody>
      </p:sp>
    </p:spTree>
    <p:extLst>
      <p:ext uri="{BB962C8B-B14F-4D97-AF65-F5344CB8AC3E}">
        <p14:creationId xmlns:p14="http://schemas.microsoft.com/office/powerpoint/2010/main" val="415994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D0DB0FE-DAA4-B06B-404C-1B002FE8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60" y="1716876"/>
            <a:ext cx="7343104" cy="18017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Calibri" panose="020F0502020204030204"/>
                <a:ea typeface="+mn-ea"/>
                <a:cs typeface="+mn-cs"/>
              </a:rPr>
              <a:t>Introduction: </a:t>
            </a:r>
            <a:r>
              <a:rPr lang="en-US" sz="2800" dirty="0"/>
              <a:t>5G is the fifth generation of wireless technology that promises faster internet speeds, lower latency, and improved capacity. It is designed to support the growing number of devices and applications.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45F6C-BBCB-0F5F-8EB2-C122F789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00" y="1757858"/>
            <a:ext cx="3930093" cy="48530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3FC6E67E-14F4-489B-B8CF-2BE206E74D89}"/>
              </a:ext>
            </a:extLst>
          </p:cNvPr>
          <p:cNvSpPr/>
          <p:nvPr/>
        </p:nvSpPr>
        <p:spPr>
          <a:xfrm>
            <a:off x="-1878859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74EA7DF-DD77-4415-B164-BF1F08CEC453}"/>
              </a:ext>
            </a:extLst>
          </p:cNvPr>
          <p:cNvSpPr/>
          <p:nvPr/>
        </p:nvSpPr>
        <p:spPr>
          <a:xfrm rot="-10800000">
            <a:off x="7096698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27BCB85D-CFDF-40B3-8C0B-A077ADEF7C14}"/>
              </a:ext>
            </a:extLst>
          </p:cNvPr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72E5208-90A4-4BEA-B756-48A21E25221F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445CD427-6D2A-4899-B477-5D074766CF39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3">
            <a:extLst>
              <a:ext uri="{FF2B5EF4-FFF2-40B4-BE49-F238E27FC236}">
                <a16:creationId xmlns:a16="http://schemas.microsoft.com/office/drawing/2014/main" id="{34C1FA1F-3FAE-4932-9F18-AC1E1DE0E47D}"/>
              </a:ext>
            </a:extLst>
          </p:cNvPr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11CFB85-873B-4FE4-A3F9-D83BF6D1D796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9388865D-9607-41CA-8C40-5AAF255E17A4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27">
            <a:extLst>
              <a:ext uri="{FF2B5EF4-FFF2-40B4-BE49-F238E27FC236}">
                <a16:creationId xmlns:a16="http://schemas.microsoft.com/office/drawing/2014/main" id="{3763AE06-7C07-458F-BAED-6EB08D24B395}"/>
              </a:ext>
            </a:extLst>
          </p:cNvPr>
          <p:cNvGrpSpPr/>
          <p:nvPr/>
        </p:nvGrpSpPr>
        <p:grpSpPr>
          <a:xfrm rot="-444587">
            <a:off x="-3945262" y="-2619166"/>
            <a:ext cx="5291879" cy="6157823"/>
            <a:chOff x="0" y="0"/>
            <a:chExt cx="698500" cy="812800"/>
          </a:xfrm>
        </p:grpSpPr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7FEFEFE1-7202-4522-9FA7-4074A6CBA01F}"/>
                </a:ext>
              </a:extLst>
            </p:cNvPr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0CBFE0E6-2739-4E8C-8616-8626D8420133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9" name="Freeform 3">
            <a:extLst>
              <a:ext uri="{FF2B5EF4-FFF2-40B4-BE49-F238E27FC236}">
                <a16:creationId xmlns:a16="http://schemas.microsoft.com/office/drawing/2014/main" id="{40C14024-D35A-4C08-8B16-F1BB5889652F}"/>
              </a:ext>
            </a:extLst>
          </p:cNvPr>
          <p:cNvSpPr/>
          <p:nvPr/>
        </p:nvSpPr>
        <p:spPr>
          <a:xfrm rot="-10800000">
            <a:off x="7041173" y="247596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80EDD-FDA3-4C38-A816-69FE320C1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1" y="4017191"/>
            <a:ext cx="3723436" cy="2792577"/>
          </a:xfrm>
          <a:prstGeom prst="rect">
            <a:avLst/>
          </a:prstGeom>
        </p:spPr>
      </p:pic>
      <p:grpSp>
        <p:nvGrpSpPr>
          <p:cNvPr id="20" name="Group 4">
            <a:extLst>
              <a:ext uri="{FF2B5EF4-FFF2-40B4-BE49-F238E27FC236}">
                <a16:creationId xmlns:a16="http://schemas.microsoft.com/office/drawing/2014/main" id="{A971E9E5-11E0-4269-A0C6-9E939379464D}"/>
              </a:ext>
            </a:extLst>
          </p:cNvPr>
          <p:cNvGrpSpPr/>
          <p:nvPr/>
        </p:nvGrpSpPr>
        <p:grpSpPr>
          <a:xfrm>
            <a:off x="-7469860" y="161873"/>
            <a:ext cx="19806613" cy="7107018"/>
            <a:chOff x="0" y="-233010"/>
            <a:chExt cx="7477872" cy="2891242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84DEF2B-6C6C-481E-B179-495FA2E33EA8}"/>
                </a:ext>
              </a:extLst>
            </p:cNvPr>
            <p:cNvSpPr/>
            <p:nvPr/>
          </p:nvSpPr>
          <p:spPr>
            <a:xfrm>
              <a:off x="2752127" y="-233010"/>
              <a:ext cx="4725745" cy="2658232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26D7EC5F-7CCE-40B4-A756-CE0AF50D0FF9}"/>
                </a:ext>
              </a:extLst>
            </p:cNvPr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788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855A1-5474-4B77-9CF0-F930DF08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322" y="3827748"/>
            <a:ext cx="4646994" cy="2614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89C0F0-BD0F-0FE7-3B67-A85ECBFA9245}"/>
              </a:ext>
            </a:extLst>
          </p:cNvPr>
          <p:cNvSpPr txBox="1"/>
          <p:nvPr/>
        </p:nvSpPr>
        <p:spPr>
          <a:xfrm>
            <a:off x="486335" y="652759"/>
            <a:ext cx="451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Söhne"/>
              </a:rPr>
              <a:t>Understanding 5G: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D12CF-6C83-C500-72C4-BEF4730F888B}"/>
              </a:ext>
            </a:extLst>
          </p:cNvPr>
          <p:cNvSpPr txBox="1"/>
          <p:nvPr/>
        </p:nvSpPr>
        <p:spPr>
          <a:xfrm>
            <a:off x="915149" y="1245058"/>
            <a:ext cx="7243483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5G, short for fifth generation, is the latest standard in mobile networking technology, succeeding 4G LTE.</a:t>
            </a:r>
          </a:p>
          <a:p>
            <a:pPr>
              <a:lnSpc>
                <a:spcPct val="150000"/>
              </a:lnSpc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Objectives: 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to provide faster data speeds, lower latency, increased device connectivity.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F4CC96-0DBF-3ECA-D485-C1AF5F124101}"/>
              </a:ext>
            </a:extLst>
          </p:cNvPr>
          <p:cNvSpPr txBox="1"/>
          <p:nvPr/>
        </p:nvSpPr>
        <p:spPr>
          <a:xfrm>
            <a:off x="915149" y="3302505"/>
            <a:ext cx="6100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Advantages of 5G over 4G: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4C0EA3-A931-2FAE-B41D-13A9436C4E93}"/>
              </a:ext>
            </a:extLst>
          </p:cNvPr>
          <p:cNvSpPr txBox="1"/>
          <p:nvPr/>
        </p:nvSpPr>
        <p:spPr>
          <a:xfrm>
            <a:off x="1057834" y="3899931"/>
            <a:ext cx="6100618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times faster.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delay when data is sent or received.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handle more devices and more data at the same time.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 descr="A graphic explaining that 5G is the fifth generation wireless network, highlighting key features and use-cases: mobile broadband, massive IoT, and mission-critical services.">
            <a:extLst>
              <a:ext uri="{FF2B5EF4-FFF2-40B4-BE49-F238E27FC236}">
                <a16:creationId xmlns:a16="http://schemas.microsoft.com/office/drawing/2014/main" id="{A482658D-D054-B2FE-3F0A-AD99F6C4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79" y="459745"/>
            <a:ext cx="2994184" cy="324211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79D93FDA-AFAF-4393-B4AE-56C5122B7315}"/>
              </a:ext>
            </a:extLst>
          </p:cNvPr>
          <p:cNvSpPr/>
          <p:nvPr/>
        </p:nvSpPr>
        <p:spPr>
          <a:xfrm>
            <a:off x="-1878859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38A92A8-3A5E-45B7-A49E-C6BB62F2B3E0}"/>
              </a:ext>
            </a:extLst>
          </p:cNvPr>
          <p:cNvSpPr/>
          <p:nvPr/>
        </p:nvSpPr>
        <p:spPr>
          <a:xfrm rot="-10800000">
            <a:off x="11004419" y="-2830732"/>
            <a:ext cx="7902002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B801F2DC-7E33-4083-A7A3-DDE51D60D6DB}"/>
              </a:ext>
            </a:extLst>
          </p:cNvPr>
          <p:cNvGrpSpPr/>
          <p:nvPr/>
        </p:nvGrpSpPr>
        <p:grpSpPr>
          <a:xfrm rot="-444587">
            <a:off x="11424025" y="-8492641"/>
            <a:ext cx="10440933" cy="12149449"/>
            <a:chOff x="0" y="0"/>
            <a:chExt cx="6985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B458C69-70B5-4374-90B2-13D667069B06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52581DB-3BBD-414A-AFD4-629AD20ED0EF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E3AF1C9-4584-4513-83BF-7C5EE9C79AA6}"/>
              </a:ext>
            </a:extLst>
          </p:cNvPr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17C82EC-B640-4851-9683-E1EBFF52E236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36EBD2-04C9-46F8-90C0-F9E8A99A98D0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7" name="Group 27">
            <a:extLst>
              <a:ext uri="{FF2B5EF4-FFF2-40B4-BE49-F238E27FC236}">
                <a16:creationId xmlns:a16="http://schemas.microsoft.com/office/drawing/2014/main" id="{FFA9A46E-2E20-41A8-9D4F-FCDBD8A3D06E}"/>
              </a:ext>
            </a:extLst>
          </p:cNvPr>
          <p:cNvGrpSpPr/>
          <p:nvPr/>
        </p:nvGrpSpPr>
        <p:grpSpPr>
          <a:xfrm rot="-444587">
            <a:off x="-3945262" y="-2619166"/>
            <a:ext cx="5291879" cy="6157823"/>
            <a:chOff x="0" y="0"/>
            <a:chExt cx="698500" cy="812800"/>
          </a:xfrm>
        </p:grpSpPr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158554C-A4D1-49BB-B632-82E890F3D8E6}"/>
                </a:ext>
              </a:extLst>
            </p:cNvPr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D7DD7165-6EA0-48AD-963C-9AC47B931E80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1" name="Freeform 3">
            <a:extLst>
              <a:ext uri="{FF2B5EF4-FFF2-40B4-BE49-F238E27FC236}">
                <a16:creationId xmlns:a16="http://schemas.microsoft.com/office/drawing/2014/main" id="{FD969E57-0522-485B-A83E-3BF5EE98825B}"/>
              </a:ext>
            </a:extLst>
          </p:cNvPr>
          <p:cNvSpPr/>
          <p:nvPr/>
        </p:nvSpPr>
        <p:spPr>
          <a:xfrm rot="-10800000">
            <a:off x="10953549" y="158084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1959B57F-0D3A-4CF1-86A2-7311D2E64716}"/>
              </a:ext>
            </a:extLst>
          </p:cNvPr>
          <p:cNvGrpSpPr/>
          <p:nvPr/>
        </p:nvGrpSpPr>
        <p:grpSpPr>
          <a:xfrm>
            <a:off x="-79823" y="-529678"/>
            <a:ext cx="12707044" cy="7325186"/>
            <a:chOff x="0" y="-38100"/>
            <a:chExt cx="4725745" cy="27322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33E6D85-B649-4A86-8BB8-25EB6742C46C}"/>
                </a:ext>
              </a:extLst>
            </p:cNvPr>
            <p:cNvSpPr/>
            <p:nvPr/>
          </p:nvSpPr>
          <p:spPr>
            <a:xfrm>
              <a:off x="56585" y="163058"/>
              <a:ext cx="4498947" cy="2531045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3789462A-F4F8-46CA-A134-61D5FDFB998C}"/>
                </a:ext>
              </a:extLst>
            </p:cNvPr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829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0" grpId="0" build="allAtOnce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D9D16-DB98-48D0-9AD6-77E6FBEF7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8" y="237218"/>
            <a:ext cx="10812807" cy="6649876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5515BBE9-9CC5-432B-90AA-34888A77363B}"/>
              </a:ext>
            </a:extLst>
          </p:cNvPr>
          <p:cNvSpPr/>
          <p:nvPr/>
        </p:nvSpPr>
        <p:spPr>
          <a:xfrm>
            <a:off x="-3096224" y="-70375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54D94647-3304-49DA-B4C6-D5485D0B805D}"/>
              </a:ext>
            </a:extLst>
          </p:cNvPr>
          <p:cNvSpPr/>
          <p:nvPr/>
        </p:nvSpPr>
        <p:spPr>
          <a:xfrm rot="-10800000">
            <a:off x="10860233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A586AD7C-7375-4665-B18B-483DD9C36739}"/>
              </a:ext>
            </a:extLst>
          </p:cNvPr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551CF117-5B5E-4679-A557-7C927DDE46A6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4479F9B4-1A79-4AF1-9CBF-128A47FFB6F2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5A3027A2-8102-4290-B626-9F74ACC54874}"/>
              </a:ext>
            </a:extLst>
          </p:cNvPr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9FFBE72-B715-4A1E-A301-274AC612B652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1B1703BA-316B-4309-80BD-82AE9DDF8598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739A4FFE-2C5C-4923-BBE8-4E458C74CC32}"/>
              </a:ext>
            </a:extLst>
          </p:cNvPr>
          <p:cNvGrpSpPr/>
          <p:nvPr/>
        </p:nvGrpSpPr>
        <p:grpSpPr>
          <a:xfrm rot="-444587">
            <a:off x="-3787395" y="-4544723"/>
            <a:ext cx="5291879" cy="6157823"/>
            <a:chOff x="0" y="0"/>
            <a:chExt cx="698500" cy="812800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97F08EE4-5945-4D64-B4A2-D812BEFBFB1C}"/>
                </a:ext>
              </a:extLst>
            </p:cNvPr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17" name="TextBox 29">
              <a:extLst>
                <a:ext uri="{FF2B5EF4-FFF2-40B4-BE49-F238E27FC236}">
                  <a16:creationId xmlns:a16="http://schemas.microsoft.com/office/drawing/2014/main" id="{28C1E6F1-C321-45C9-BD53-8D854C5FEE40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6DCBC86E-604B-4478-A403-9462E69589A1}"/>
              </a:ext>
            </a:extLst>
          </p:cNvPr>
          <p:cNvSpPr/>
          <p:nvPr/>
        </p:nvSpPr>
        <p:spPr>
          <a:xfrm rot="-10800000">
            <a:off x="13819394" y="254803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C17702-FB32-437B-9D54-7B3B5D225F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" y="306420"/>
            <a:ext cx="4577992" cy="6551580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C9EFC2C0-70E7-4F9A-9BDE-1B8F44281BE0}"/>
              </a:ext>
            </a:extLst>
          </p:cNvPr>
          <p:cNvGrpSpPr/>
          <p:nvPr/>
        </p:nvGrpSpPr>
        <p:grpSpPr>
          <a:xfrm>
            <a:off x="-165895" y="-1764102"/>
            <a:ext cx="11995602" cy="8788969"/>
            <a:chOff x="0" y="-38100"/>
            <a:chExt cx="4798271" cy="3406695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206D865-039B-4408-91DC-EE57FF7A2B99}"/>
                </a:ext>
              </a:extLst>
            </p:cNvPr>
            <p:cNvSpPr/>
            <p:nvPr/>
          </p:nvSpPr>
          <p:spPr>
            <a:xfrm>
              <a:off x="72526" y="710363"/>
              <a:ext cx="4725745" cy="2658232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7F12B99-2DB3-4F85-99F4-1231CCB6A32B}"/>
                </a:ext>
              </a:extLst>
            </p:cNvPr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928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515BBE9-9CC5-432B-90AA-34888A77363B}"/>
              </a:ext>
            </a:extLst>
          </p:cNvPr>
          <p:cNvSpPr/>
          <p:nvPr/>
        </p:nvSpPr>
        <p:spPr>
          <a:xfrm>
            <a:off x="-2299112" y="1921067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54D94647-3304-49DA-B4C6-D5485D0B805D}"/>
              </a:ext>
            </a:extLst>
          </p:cNvPr>
          <p:cNvSpPr/>
          <p:nvPr/>
        </p:nvSpPr>
        <p:spPr>
          <a:xfrm rot="-10800000">
            <a:off x="7096698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A586AD7C-7375-4665-B18B-483DD9C36739}"/>
              </a:ext>
            </a:extLst>
          </p:cNvPr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551CF117-5B5E-4679-A557-7C927DDE46A6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4479F9B4-1A79-4AF1-9CBF-128A47FFB6F2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5A3027A2-8102-4290-B626-9F74ACC54874}"/>
              </a:ext>
            </a:extLst>
          </p:cNvPr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9FFBE72-B715-4A1E-A301-274AC612B652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1B1703BA-316B-4309-80BD-82AE9DDF8598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739A4FFE-2C5C-4923-BBE8-4E458C74CC32}"/>
              </a:ext>
            </a:extLst>
          </p:cNvPr>
          <p:cNvGrpSpPr/>
          <p:nvPr/>
        </p:nvGrpSpPr>
        <p:grpSpPr>
          <a:xfrm rot="-444587">
            <a:off x="-3787395" y="-4544723"/>
            <a:ext cx="5291879" cy="6157823"/>
            <a:chOff x="0" y="0"/>
            <a:chExt cx="698500" cy="812800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97F08EE4-5945-4D64-B4A2-D812BEFBFB1C}"/>
                </a:ext>
              </a:extLst>
            </p:cNvPr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17" name="TextBox 29">
              <a:extLst>
                <a:ext uri="{FF2B5EF4-FFF2-40B4-BE49-F238E27FC236}">
                  <a16:creationId xmlns:a16="http://schemas.microsoft.com/office/drawing/2014/main" id="{28C1E6F1-C321-45C9-BD53-8D854C5FEE40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6DCBC86E-604B-4478-A403-9462E69589A1}"/>
              </a:ext>
            </a:extLst>
          </p:cNvPr>
          <p:cNvSpPr/>
          <p:nvPr/>
        </p:nvSpPr>
        <p:spPr>
          <a:xfrm rot="-10800000">
            <a:off x="7041173" y="247596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C9EFC2C0-70E7-4F9A-9BDE-1B8F44281BE0}"/>
              </a:ext>
            </a:extLst>
          </p:cNvPr>
          <p:cNvGrpSpPr/>
          <p:nvPr/>
        </p:nvGrpSpPr>
        <p:grpSpPr>
          <a:xfrm>
            <a:off x="-1214267" y="-4944098"/>
            <a:ext cx="13031560" cy="11912764"/>
            <a:chOff x="0" y="-38100"/>
            <a:chExt cx="5212657" cy="461751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206D865-039B-4408-91DC-EE57FF7A2B99}"/>
                </a:ext>
              </a:extLst>
            </p:cNvPr>
            <p:cNvSpPr/>
            <p:nvPr/>
          </p:nvSpPr>
          <p:spPr>
            <a:xfrm>
              <a:off x="486912" y="1921178"/>
              <a:ext cx="4725745" cy="2658232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7F12B99-2DB3-4F85-99F4-1231CCB6A32B}"/>
                </a:ext>
              </a:extLst>
            </p:cNvPr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Google Shape;452;p43">
            <a:extLst>
              <a:ext uri="{FF2B5EF4-FFF2-40B4-BE49-F238E27FC236}">
                <a16:creationId xmlns:a16="http://schemas.microsoft.com/office/drawing/2014/main" id="{94B30D98-1051-42AA-B132-61D5A3B04717}"/>
              </a:ext>
            </a:extLst>
          </p:cNvPr>
          <p:cNvSpPr txBox="1">
            <a:spLocks/>
          </p:cNvSpPr>
          <p:nvPr/>
        </p:nvSpPr>
        <p:spPr>
          <a:xfrm>
            <a:off x="3178019" y="762649"/>
            <a:ext cx="70137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Hind Siliguri" panose="02000000000000000000" pitchFamily="2" charset="0"/>
                <a:cs typeface="Hind Siliguri" panose="02000000000000000000" pitchFamily="2" charset="0"/>
              </a:rPr>
              <a:t>Future Trends in 5G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0E1D0F-0F48-49DA-BCE1-2A78D9247C28}"/>
              </a:ext>
            </a:extLst>
          </p:cNvPr>
          <p:cNvSpPr txBox="1"/>
          <p:nvPr/>
        </p:nvSpPr>
        <p:spPr>
          <a:xfrm>
            <a:off x="1383448" y="2539588"/>
            <a:ext cx="795156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2400" b="1" dirty="0">
                <a:solidFill>
                  <a:schemeClr val="tx1"/>
                </a:solidFill>
              </a:rPr>
              <a:t>Wi-Fi 6 and Beyond: </a:t>
            </a:r>
            <a:r>
              <a:rPr lang="en-US" sz="2400" dirty="0"/>
              <a:t>Offers faster speeds, better capacity, and improved performance in crowded environments</a:t>
            </a:r>
            <a:r>
              <a:rPr lang="en-US" sz="2400" b="1" dirty="0"/>
              <a:t>.</a:t>
            </a:r>
          </a:p>
          <a:p>
            <a:pPr rtl="0" fontAlgn="base">
              <a:spcBef>
                <a:spcPts val="1200"/>
              </a:spcBef>
            </a:pPr>
            <a:endParaRPr lang="en-US" sz="2400" b="1" dirty="0"/>
          </a:p>
          <a:p>
            <a:pPr rtl="0" fontAlgn="base"/>
            <a:r>
              <a:rPr lang="en-US" sz="2400" b="1" dirty="0">
                <a:solidFill>
                  <a:schemeClr val="tx1"/>
                </a:solidFill>
              </a:rPr>
              <a:t>6G Technology: </a:t>
            </a:r>
            <a:r>
              <a:rPr lang="en-US" sz="2400" dirty="0"/>
              <a:t>Expected to surpass 5G with even faster speeds and wider applications.</a:t>
            </a:r>
          </a:p>
          <a:p>
            <a:pPr rtl="0" fontAlgn="base"/>
            <a:endParaRPr lang="en-US" sz="2400" b="1" dirty="0"/>
          </a:p>
          <a:p>
            <a:pPr rtl="0" fontAlgn="base">
              <a:spcAft>
                <a:spcPts val="1200"/>
              </a:spcAft>
            </a:pPr>
            <a:r>
              <a:rPr lang="en-US" sz="2400" b="1" dirty="0">
                <a:solidFill>
                  <a:schemeClr val="tx1"/>
                </a:solidFill>
              </a:rPr>
              <a:t>Li-Fi (Light Fidelity</a:t>
            </a:r>
            <a:r>
              <a:rPr lang="en-US" sz="2400" dirty="0">
                <a:solidFill>
                  <a:schemeClr val="tx1"/>
                </a:solidFill>
              </a:rPr>
              <a:t>): </a:t>
            </a:r>
            <a:r>
              <a:rPr lang="en-US" sz="2400" dirty="0"/>
              <a:t>Uses light to transmit data at extremely high speeds.</a:t>
            </a:r>
          </a:p>
        </p:txBody>
      </p:sp>
      <p:pic>
        <p:nvPicPr>
          <p:cNvPr id="32" name="Google Shape;331;p32">
            <a:extLst>
              <a:ext uri="{FF2B5EF4-FFF2-40B4-BE49-F238E27FC236}">
                <a16:creationId xmlns:a16="http://schemas.microsoft.com/office/drawing/2014/main" id="{EF829B09-5810-4D36-9993-82991C1D2D4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8551" y="1296595"/>
            <a:ext cx="1345321" cy="13453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82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1DD6E45-2A74-BD10-A742-D3D6C008819F}"/>
              </a:ext>
            </a:extLst>
          </p:cNvPr>
          <p:cNvSpPr txBox="1"/>
          <p:nvPr/>
        </p:nvSpPr>
        <p:spPr>
          <a:xfrm>
            <a:off x="372573" y="1344459"/>
            <a:ext cx="8781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Infrastructure Costs: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>
                <a:effectLst/>
              </a:rPr>
              <a:t>equires significant infrastructure upgrades, which can be costly and time-consuming for service providers.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9D5F1-B94B-BF94-57AF-D831843F772B}"/>
              </a:ext>
            </a:extLst>
          </p:cNvPr>
          <p:cNvSpPr txBox="1"/>
          <p:nvPr/>
        </p:nvSpPr>
        <p:spPr>
          <a:xfrm>
            <a:off x="377219" y="2784699"/>
            <a:ext cx="6100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Coverage and Interference: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5G signals have shorter range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Are easily blocked by obstacles, which can limit coverage.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956DE-7E85-6641-A8B1-C4C07D85994C}"/>
              </a:ext>
            </a:extLst>
          </p:cNvPr>
          <p:cNvSpPr txBox="1"/>
          <p:nvPr/>
        </p:nvSpPr>
        <p:spPr>
          <a:xfrm>
            <a:off x="377219" y="4479732"/>
            <a:ext cx="66579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Compatibility with Existing Infrastructure: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adoption of 5G may require updates to existing infrastructure, which can be difficult and expensive for organizations with older technology systems.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E52E4-3378-DC90-A68A-CFDA6109F900}"/>
              </a:ext>
            </a:extLst>
          </p:cNvPr>
          <p:cNvSpPr txBox="1"/>
          <p:nvPr/>
        </p:nvSpPr>
        <p:spPr>
          <a:xfrm>
            <a:off x="2964874" y="294866"/>
            <a:ext cx="6100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Challenges and Limitations: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D505E496-E072-45D4-ADC4-12355693DF43}"/>
              </a:ext>
            </a:extLst>
          </p:cNvPr>
          <p:cNvSpPr/>
          <p:nvPr/>
        </p:nvSpPr>
        <p:spPr>
          <a:xfrm>
            <a:off x="-1878859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CAF5FF63-0C91-4476-AB63-DD9E0CBBD21F}"/>
              </a:ext>
            </a:extLst>
          </p:cNvPr>
          <p:cNvSpPr/>
          <p:nvPr/>
        </p:nvSpPr>
        <p:spPr>
          <a:xfrm rot="-10800000">
            <a:off x="7088660" y="-3282096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88621A13-6D8A-40F3-85E7-5A9F1022B276}"/>
              </a:ext>
            </a:extLst>
          </p:cNvPr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BBA7CEBD-E56F-4053-AE0B-DF70913C197C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4393306F-F142-4BB7-A667-6D1731ED7B54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3">
            <a:extLst>
              <a:ext uri="{FF2B5EF4-FFF2-40B4-BE49-F238E27FC236}">
                <a16:creationId xmlns:a16="http://schemas.microsoft.com/office/drawing/2014/main" id="{DA0899B9-C74B-4C91-8EA6-9B7B01846A32}"/>
              </a:ext>
            </a:extLst>
          </p:cNvPr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EFBAF3B-F0CF-4FC2-9DEF-C8078F6D4308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DD118B-CF6A-4B5D-8C80-33C2ADC0EF19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7" name="Group 27">
            <a:extLst>
              <a:ext uri="{FF2B5EF4-FFF2-40B4-BE49-F238E27FC236}">
                <a16:creationId xmlns:a16="http://schemas.microsoft.com/office/drawing/2014/main" id="{814C07CD-EB09-40D3-9472-4B9E3850A966}"/>
              </a:ext>
            </a:extLst>
          </p:cNvPr>
          <p:cNvGrpSpPr/>
          <p:nvPr/>
        </p:nvGrpSpPr>
        <p:grpSpPr>
          <a:xfrm rot="-444587">
            <a:off x="-3945262" y="-2619166"/>
            <a:ext cx="5291879" cy="6157823"/>
            <a:chOff x="0" y="0"/>
            <a:chExt cx="698500" cy="812800"/>
          </a:xfrm>
        </p:grpSpPr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C514E6C3-E77A-42C7-BB9A-2205C0F39D13}"/>
                </a:ext>
              </a:extLst>
            </p:cNvPr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7CDABD50-7952-4E6B-A916-8AC46BD9E382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0" name="Freeform 3">
            <a:extLst>
              <a:ext uri="{FF2B5EF4-FFF2-40B4-BE49-F238E27FC236}">
                <a16:creationId xmlns:a16="http://schemas.microsoft.com/office/drawing/2014/main" id="{53B832D5-E40A-4E94-8EE5-BFF7F7CE2338}"/>
              </a:ext>
            </a:extLst>
          </p:cNvPr>
          <p:cNvSpPr/>
          <p:nvPr/>
        </p:nvSpPr>
        <p:spPr>
          <a:xfrm rot="-10800000">
            <a:off x="8657505" y="-2610914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7492-9C17-4B3C-846F-DEC398892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86" y="3416810"/>
            <a:ext cx="3253091" cy="338212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1" name="Group 4">
            <a:extLst>
              <a:ext uri="{FF2B5EF4-FFF2-40B4-BE49-F238E27FC236}">
                <a16:creationId xmlns:a16="http://schemas.microsoft.com/office/drawing/2014/main" id="{0E2F785E-3CB9-4B9A-B521-F4AC6DE184D7}"/>
              </a:ext>
            </a:extLst>
          </p:cNvPr>
          <p:cNvGrpSpPr/>
          <p:nvPr/>
        </p:nvGrpSpPr>
        <p:grpSpPr>
          <a:xfrm>
            <a:off x="-6629993" y="-215481"/>
            <a:ext cx="18669460" cy="11225817"/>
            <a:chOff x="0" y="-1692655"/>
            <a:chExt cx="7419808" cy="435088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962CDA8-5A0E-4241-8348-117263AEF448}"/>
                </a:ext>
              </a:extLst>
            </p:cNvPr>
            <p:cNvSpPr/>
            <p:nvPr/>
          </p:nvSpPr>
          <p:spPr>
            <a:xfrm>
              <a:off x="2694063" y="-1692655"/>
              <a:ext cx="4725745" cy="2658232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E5BA1DC0-FA64-44F0-8765-AE8F04DE7114}"/>
                </a:ext>
              </a:extLst>
            </p:cNvPr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587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889C0F0-BD0F-0FE7-3B67-A85ECBFA9245}"/>
              </a:ext>
            </a:extLst>
          </p:cNvPr>
          <p:cNvSpPr txBox="1"/>
          <p:nvPr/>
        </p:nvSpPr>
        <p:spPr>
          <a:xfrm>
            <a:off x="647699" y="715512"/>
            <a:ext cx="4518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955DD3-C623-A525-44F1-6F09D0472435}"/>
              </a:ext>
            </a:extLst>
          </p:cNvPr>
          <p:cNvSpPr txBox="1"/>
          <p:nvPr/>
        </p:nvSpPr>
        <p:spPr>
          <a:xfrm>
            <a:off x="1239370" y="1790743"/>
            <a:ext cx="77522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5G technology is not just about faster internet on our phones.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It's a game-changer, bringing quicker speeds, almost instant connections, and the ability to connect a massive number of devices.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It is connecting us to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innovations like self-driving cars and smart 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As it continues to roll out worldwide, its impact on how we connect and communicate is set to be revolutionary.</a:t>
            </a:r>
            <a:endParaRPr lang="en-US" sz="2400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82F242D-B672-4526-8A5C-4857ADF7B4D3}"/>
              </a:ext>
            </a:extLst>
          </p:cNvPr>
          <p:cNvSpPr/>
          <p:nvPr/>
        </p:nvSpPr>
        <p:spPr>
          <a:xfrm>
            <a:off x="-2814221" y="28811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BECE9C26-2EF9-4F48-A258-4963856EE65F}"/>
              </a:ext>
            </a:extLst>
          </p:cNvPr>
          <p:cNvSpPr/>
          <p:nvPr/>
        </p:nvSpPr>
        <p:spPr>
          <a:xfrm rot="-10800000">
            <a:off x="9754384" y="-2565501"/>
            <a:ext cx="6858001" cy="7118286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2FA53373-B478-44AE-94CF-052C56BD4484}"/>
              </a:ext>
            </a:extLst>
          </p:cNvPr>
          <p:cNvGrpSpPr/>
          <p:nvPr/>
        </p:nvGrpSpPr>
        <p:grpSpPr>
          <a:xfrm rot="-444587">
            <a:off x="8734232" y="-8061529"/>
            <a:ext cx="10440933" cy="12149449"/>
            <a:chOff x="0" y="0"/>
            <a:chExt cx="698500" cy="812800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DAE68A8-9541-44AF-AB22-A8B1C36DEAC0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DD7D0489-AB50-4840-9F81-B1F15FC9FE5D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13">
            <a:extLst>
              <a:ext uri="{FF2B5EF4-FFF2-40B4-BE49-F238E27FC236}">
                <a16:creationId xmlns:a16="http://schemas.microsoft.com/office/drawing/2014/main" id="{B9B5210B-9B8B-42B0-84BD-87FE8263C67F}"/>
              </a:ext>
            </a:extLst>
          </p:cNvPr>
          <p:cNvGrpSpPr/>
          <p:nvPr/>
        </p:nvGrpSpPr>
        <p:grpSpPr>
          <a:xfrm rot="-444587">
            <a:off x="-6745597" y="-9688945"/>
            <a:ext cx="10440933" cy="12149449"/>
            <a:chOff x="0" y="0"/>
            <a:chExt cx="698500" cy="812800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85B2B157-F0F6-4429-9992-A7FAEA61947C}"/>
                </a:ext>
              </a:extLst>
            </p:cNvPr>
            <p:cNvSpPr/>
            <p:nvPr/>
          </p:nvSpPr>
          <p:spPr>
            <a:xfrm>
              <a:off x="0" y="8076"/>
              <a:ext cx="698500" cy="796648"/>
            </a:xfrm>
            <a:custGeom>
              <a:avLst/>
              <a:gdLst/>
              <a:ahLst/>
              <a:cxnLst/>
              <a:rect l="l" t="t" r="r" b="b"/>
              <a:pathLst>
                <a:path w="698500" h="796648">
                  <a:moveTo>
                    <a:pt x="385602" y="13074"/>
                  </a:moveTo>
                  <a:lnTo>
                    <a:pt x="662148" y="173974"/>
                  </a:lnTo>
                  <a:cubicBezTo>
                    <a:pt x="684654" y="187068"/>
                    <a:pt x="698500" y="211143"/>
                    <a:pt x="698500" y="237181"/>
                  </a:cubicBezTo>
                  <a:lnTo>
                    <a:pt x="698500" y="559467"/>
                  </a:lnTo>
                  <a:cubicBezTo>
                    <a:pt x="698500" y="585506"/>
                    <a:pt x="684654" y="609580"/>
                    <a:pt x="662148" y="622674"/>
                  </a:cubicBezTo>
                  <a:lnTo>
                    <a:pt x="385602" y="783574"/>
                  </a:lnTo>
                  <a:cubicBezTo>
                    <a:pt x="363131" y="796648"/>
                    <a:pt x="335369" y="796648"/>
                    <a:pt x="312898" y="783574"/>
                  </a:cubicBezTo>
                  <a:lnTo>
                    <a:pt x="36352" y="622674"/>
                  </a:lnTo>
                  <a:cubicBezTo>
                    <a:pt x="13846" y="609580"/>
                    <a:pt x="0" y="585506"/>
                    <a:pt x="0" y="559467"/>
                  </a:cubicBezTo>
                  <a:lnTo>
                    <a:pt x="0" y="237181"/>
                  </a:lnTo>
                  <a:cubicBezTo>
                    <a:pt x="0" y="211143"/>
                    <a:pt x="13846" y="187068"/>
                    <a:pt x="36352" y="173974"/>
                  </a:cubicBezTo>
                  <a:lnTo>
                    <a:pt x="312898" y="13074"/>
                  </a:lnTo>
                  <a:cubicBezTo>
                    <a:pt x="335369" y="0"/>
                    <a:pt x="363131" y="0"/>
                    <a:pt x="385602" y="130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E41D0">
                      <a:alpha val="24000"/>
                    </a:srgbClr>
                  </a:gs>
                  <a:gs pos="100000">
                    <a:srgbClr val="FF6F38">
                      <a:alpha val="24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DF7337B3-8739-4F23-8320-44A518499239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27">
            <a:extLst>
              <a:ext uri="{FF2B5EF4-FFF2-40B4-BE49-F238E27FC236}">
                <a16:creationId xmlns:a16="http://schemas.microsoft.com/office/drawing/2014/main" id="{60ADC2A7-B0CC-40FF-90D1-AEC133381242}"/>
              </a:ext>
            </a:extLst>
          </p:cNvPr>
          <p:cNvGrpSpPr/>
          <p:nvPr/>
        </p:nvGrpSpPr>
        <p:grpSpPr>
          <a:xfrm rot="-444587">
            <a:off x="-3945262" y="-2619166"/>
            <a:ext cx="5291879" cy="6157823"/>
            <a:chOff x="0" y="0"/>
            <a:chExt cx="698500" cy="812800"/>
          </a:xfrm>
        </p:grpSpPr>
        <p:sp>
          <p:nvSpPr>
            <p:cNvPr id="16" name="Freeform 28">
              <a:extLst>
                <a:ext uri="{FF2B5EF4-FFF2-40B4-BE49-F238E27FC236}">
                  <a16:creationId xmlns:a16="http://schemas.microsoft.com/office/drawing/2014/main" id="{0A1C4703-B033-4670-933D-E221CD100DCC}"/>
                </a:ext>
              </a:extLst>
            </p:cNvPr>
            <p:cNvSpPr/>
            <p:nvPr/>
          </p:nvSpPr>
          <p:spPr>
            <a:xfrm>
              <a:off x="0" y="15934"/>
              <a:ext cx="698500" cy="780932"/>
            </a:xfrm>
            <a:custGeom>
              <a:avLst/>
              <a:gdLst/>
              <a:ahLst/>
              <a:cxnLst/>
              <a:rect l="l" t="t" r="r" b="b"/>
              <a:pathLst>
                <a:path w="698500" h="780932">
                  <a:moveTo>
                    <a:pt x="420972" y="25795"/>
                  </a:moveTo>
                  <a:lnTo>
                    <a:pt x="626778" y="145537"/>
                  </a:lnTo>
                  <a:cubicBezTo>
                    <a:pt x="671183" y="171372"/>
                    <a:pt x="698500" y="218871"/>
                    <a:pt x="698500" y="270244"/>
                  </a:cubicBezTo>
                  <a:lnTo>
                    <a:pt x="698500" y="510688"/>
                  </a:lnTo>
                  <a:cubicBezTo>
                    <a:pt x="698500" y="562061"/>
                    <a:pt x="671183" y="609560"/>
                    <a:pt x="626778" y="635395"/>
                  </a:cubicBezTo>
                  <a:lnTo>
                    <a:pt x="420972" y="755137"/>
                  </a:lnTo>
                  <a:cubicBezTo>
                    <a:pt x="376636" y="780932"/>
                    <a:pt x="321864" y="780932"/>
                    <a:pt x="277528" y="755137"/>
                  </a:cubicBezTo>
                  <a:lnTo>
                    <a:pt x="71722" y="635395"/>
                  </a:lnTo>
                  <a:cubicBezTo>
                    <a:pt x="27317" y="609560"/>
                    <a:pt x="0" y="562061"/>
                    <a:pt x="0" y="510688"/>
                  </a:cubicBezTo>
                  <a:lnTo>
                    <a:pt x="0" y="270244"/>
                  </a:lnTo>
                  <a:cubicBezTo>
                    <a:pt x="0" y="218871"/>
                    <a:pt x="27317" y="171372"/>
                    <a:pt x="71722" y="145537"/>
                  </a:cubicBezTo>
                  <a:lnTo>
                    <a:pt x="277528" y="25795"/>
                  </a:lnTo>
                  <a:cubicBezTo>
                    <a:pt x="321864" y="0"/>
                    <a:pt x="376636" y="0"/>
                    <a:pt x="420972" y="257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id="17" name="TextBox 29">
              <a:extLst>
                <a:ext uri="{FF2B5EF4-FFF2-40B4-BE49-F238E27FC236}">
                  <a16:creationId xmlns:a16="http://schemas.microsoft.com/office/drawing/2014/main" id="{7A84D587-B0BE-405D-9D59-B20B03DA382D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4326D9ED-C106-4581-A104-53B7A60B8D85}"/>
              </a:ext>
            </a:extLst>
          </p:cNvPr>
          <p:cNvSpPr/>
          <p:nvPr/>
        </p:nvSpPr>
        <p:spPr>
          <a:xfrm rot="-10800000">
            <a:off x="9034986" y="194756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5222C358-CA78-4D73-8831-E824537E60E1}"/>
              </a:ext>
            </a:extLst>
          </p:cNvPr>
          <p:cNvGrpSpPr/>
          <p:nvPr/>
        </p:nvGrpSpPr>
        <p:grpSpPr>
          <a:xfrm>
            <a:off x="-264621" y="-222083"/>
            <a:ext cx="16549179" cy="8880768"/>
            <a:chOff x="-1536157" y="-620872"/>
            <a:chExt cx="6261902" cy="3279104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778F479-B453-4C0B-B25E-1B24F884EC78}"/>
                </a:ext>
              </a:extLst>
            </p:cNvPr>
            <p:cNvSpPr/>
            <p:nvPr/>
          </p:nvSpPr>
          <p:spPr>
            <a:xfrm>
              <a:off x="-1536157" y="-620872"/>
              <a:ext cx="4725745" cy="2658232"/>
            </a:xfrm>
            <a:custGeom>
              <a:avLst/>
              <a:gdLst/>
              <a:ahLst/>
              <a:cxnLst/>
              <a:rect l="l" t="t" r="r" b="b"/>
              <a:pathLst>
                <a:path w="4725745" h="2658232">
                  <a:moveTo>
                    <a:pt x="0" y="0"/>
                  </a:moveTo>
                  <a:lnTo>
                    <a:pt x="4725745" y="0"/>
                  </a:lnTo>
                  <a:lnTo>
                    <a:pt x="4725745" y="2658232"/>
                  </a:lnTo>
                  <a:lnTo>
                    <a:pt x="0" y="2658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0" cap="sq">
              <a:gradFill>
                <a:gsLst>
                  <a:gs pos="0">
                    <a:srgbClr val="FE41D0">
                      <a:alpha val="100000"/>
                    </a:srgbClr>
                  </a:gs>
                  <a:gs pos="100000">
                    <a:srgbClr val="FF6F3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2223FB8-517D-4476-ABF5-30E22EA9FEA8}"/>
                </a:ext>
              </a:extLst>
            </p:cNvPr>
            <p:cNvSpPr txBox="1"/>
            <p:nvPr/>
          </p:nvSpPr>
          <p:spPr>
            <a:xfrm>
              <a:off x="0" y="-38100"/>
              <a:ext cx="4725745" cy="2696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A707D1-BFAD-4C73-9858-478EE02B5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3" y="1882324"/>
            <a:ext cx="298372" cy="2953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4906C9-6076-40D2-87DC-F84D61185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14" y="2613269"/>
            <a:ext cx="298372" cy="2953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BB14DA-59A9-4523-AD50-75816FA89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14" y="3152844"/>
            <a:ext cx="298372" cy="2953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DBFED9-3367-4C73-BB32-15FFD08F7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5" y="3745267"/>
            <a:ext cx="298372" cy="2953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C513B6-DF94-442A-B95A-8AA7DD733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5" y="4456743"/>
            <a:ext cx="298372" cy="2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8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1400</TotalTime>
  <Words>558</Words>
  <Application>Microsoft Office PowerPoint</Application>
  <PresentationFormat>Widescreen</PresentationFormat>
  <Paragraphs>54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Arial Black</vt:lpstr>
      <vt:lpstr>Arial Narrow</vt:lpstr>
      <vt:lpstr>Calibri</vt:lpstr>
      <vt:lpstr>Calibri Light</vt:lpstr>
      <vt:lpstr>Franklin Gothic Book</vt:lpstr>
      <vt:lpstr>Google Sans</vt:lpstr>
      <vt:lpstr>Hind Siliguri</vt:lpstr>
      <vt:lpstr>Impact</vt:lpstr>
      <vt:lpstr>Poppins</vt:lpstr>
      <vt:lpstr>Söhne</vt:lpstr>
      <vt:lpstr>Times New Roman</vt:lpstr>
      <vt:lpstr>Trebuchet MS</vt:lpstr>
      <vt:lpstr>TT Norms</vt:lpstr>
      <vt:lpstr>Office Theme</vt:lpstr>
      <vt:lpstr>PowerPoint Presentation</vt:lpstr>
      <vt:lpstr>PowerPoint Presentation</vt:lpstr>
      <vt:lpstr>PowerPoint Presentation</vt:lpstr>
      <vt:lpstr>Introduction: 5G is the fifth generation of wireless technology that promises faster internet speeds, lower latency, and improved capacity. It is designed to support the growing number of devices and applications.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RAHAT</dc:creator>
  <cp:lastModifiedBy>AHMED RAHAD</cp:lastModifiedBy>
  <cp:revision>24</cp:revision>
  <dcterms:created xsi:type="dcterms:W3CDTF">2022-06-15T06:35:08Z</dcterms:created>
  <dcterms:modified xsi:type="dcterms:W3CDTF">2024-10-31T04:56:34Z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2024-10-23T13:42:01Z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49960f2d-d34a-41a8-8788-5ee1ee2a70a0</vt:lpwstr>
  </property>
  <property fmtid="{D5CDD505-2E9C-101B-9397-08002B2CF9AE}" pid="7" name="MSIP_Label_defa4170-0d19-0005-0004-bc88714345d2_ActionId">
    <vt:lpwstr>8c9e2415-5c61-4b66-9200-2cb97bf353c9</vt:lpwstr>
  </property>
  <property fmtid="{D5CDD505-2E9C-101B-9397-08002B2CF9AE}" pid="8" name="MSIP_Label_defa4170-0d19-0005-0004-bc88714345d2_ContentBits">
    <vt:lpwstr>0</vt:lpwstr>
  </property>
</Properties>
</file>